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4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5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376" r:id="rId2"/>
    <p:sldId id="516" r:id="rId3"/>
    <p:sldId id="520" r:id="rId4"/>
    <p:sldId id="504" r:id="rId5"/>
    <p:sldId id="325" r:id="rId6"/>
  </p:sldIdLst>
  <p:sldSz cx="12192000" cy="6858000"/>
  <p:notesSz cx="6888163" cy="10018713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kan Benli" initials="HB" lastIdx="2" clrIdx="0">
    <p:extLst>
      <p:ext uri="{19B8F6BF-5375-455C-9EA6-DF929625EA0E}">
        <p15:presenceInfo xmlns:p15="http://schemas.microsoft.com/office/powerpoint/2012/main" userId="S-1-5-21-371346673-4198778870-3829674717-294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4A6"/>
    <a:srgbClr val="FFFFFF"/>
    <a:srgbClr val="ED7D31"/>
    <a:srgbClr val="0052A3"/>
    <a:srgbClr val="CCECFF"/>
    <a:srgbClr val="C55A11"/>
    <a:srgbClr val="F47920"/>
    <a:srgbClr val="4682BE"/>
    <a:srgbClr val="1F4E79"/>
    <a:srgbClr val="D2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Açık Stil 1 - Vurgu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Orta Stil 4 - Vurgu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5758FB7-9AC5-4552-8A53-C91805E547FA}" styleName="Tema Uygulanmış Stil 1 - Vurgu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C2FFA5D-87B4-456A-9821-1D502468CF0F}" styleName="Tema Uygulanmış Stil 1 - Vurgu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73A0DAA-6AF3-43AB-8588-CEC1D06C72B9}" styleName="Orta Sti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Orta Stil 2 - Vurgu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Orta Stil 4 - Vurgu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5DA37D80-6434-44D0-A028-1B22A696006F}" styleName="Açık Stil 3 - Vurgu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DBED569-4797-4DF1-A0F4-6AAB3CD982D8}" styleName="Açık Stil 3 - Vurgu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14" autoAdjust="0"/>
    <p:restoredTop sz="84862" autoAdjust="0"/>
  </p:normalViewPr>
  <p:slideViewPr>
    <p:cSldViewPr snapToGrid="0">
      <p:cViewPr varScale="1">
        <p:scale>
          <a:sx n="98" d="100"/>
          <a:sy n="98" d="100"/>
        </p:scale>
        <p:origin x="1182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2" d="100"/>
          <a:sy n="62" d="100"/>
        </p:scale>
        <p:origin x="3240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2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Relationship Id="rId14" Type="http://schemas.openxmlformats.org/officeDocument/2006/relationships/customXml" Target="../customXml/item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5621" cy="502627"/>
          </a:xfrm>
          <a:prstGeom prst="rect">
            <a:avLst/>
          </a:prstGeom>
        </p:spPr>
        <p:txBody>
          <a:bodyPr vert="horz" lIns="92729" tIns="46365" rIns="92729" bIns="46365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quarter" idx="1"/>
          </p:nvPr>
        </p:nvSpPr>
        <p:spPr>
          <a:xfrm>
            <a:off x="3900934" y="0"/>
            <a:ext cx="2985621" cy="502627"/>
          </a:xfrm>
          <a:prstGeom prst="rect">
            <a:avLst/>
          </a:prstGeom>
        </p:spPr>
        <p:txBody>
          <a:bodyPr vert="horz" lIns="92729" tIns="46365" rIns="92729" bIns="46365" rtlCol="0"/>
          <a:lstStyle>
            <a:lvl1pPr algn="r">
              <a:defRPr sz="1200"/>
            </a:lvl1pPr>
          </a:lstStyle>
          <a:p>
            <a:fld id="{D30933D9-C856-45F1-8E92-9998CBDEF566}" type="datetimeFigureOut">
              <a:rPr lang="tr-TR" smtClean="0"/>
              <a:t>3.08.2022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2"/>
          </p:nvPr>
        </p:nvSpPr>
        <p:spPr>
          <a:xfrm>
            <a:off x="1" y="9516086"/>
            <a:ext cx="2985621" cy="502627"/>
          </a:xfrm>
          <a:prstGeom prst="rect">
            <a:avLst/>
          </a:prstGeom>
        </p:spPr>
        <p:txBody>
          <a:bodyPr vert="horz" lIns="92729" tIns="46365" rIns="92729" bIns="46365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3900934" y="9516086"/>
            <a:ext cx="2985621" cy="502627"/>
          </a:xfrm>
          <a:prstGeom prst="rect">
            <a:avLst/>
          </a:prstGeom>
        </p:spPr>
        <p:txBody>
          <a:bodyPr vert="horz" lIns="92729" tIns="46365" rIns="92729" bIns="46365" rtlCol="0" anchor="b"/>
          <a:lstStyle>
            <a:lvl1pPr algn="r">
              <a:defRPr sz="1200"/>
            </a:lvl1pPr>
          </a:lstStyle>
          <a:p>
            <a:fld id="{766C5B66-8345-41CE-8DFC-9E3287B3C05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122868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4870" cy="502676"/>
          </a:xfrm>
          <a:prstGeom prst="rect">
            <a:avLst/>
          </a:prstGeom>
        </p:spPr>
        <p:txBody>
          <a:bodyPr vert="horz" lIns="92729" tIns="46365" rIns="92729" bIns="46365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901699" y="0"/>
            <a:ext cx="2984870" cy="502676"/>
          </a:xfrm>
          <a:prstGeom prst="rect">
            <a:avLst/>
          </a:prstGeom>
        </p:spPr>
        <p:txBody>
          <a:bodyPr vert="horz" lIns="92729" tIns="46365" rIns="92729" bIns="46365" rtlCol="0"/>
          <a:lstStyle>
            <a:lvl1pPr algn="r">
              <a:defRPr sz="1200"/>
            </a:lvl1pPr>
          </a:lstStyle>
          <a:p>
            <a:fld id="{521682C8-B883-4DB6-BC29-DC5A27C3898B}" type="datetimeFigureOut">
              <a:rPr lang="tr-TR" smtClean="0"/>
              <a:t>3.08.2022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50950"/>
            <a:ext cx="6011863" cy="33829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729" tIns="46365" rIns="92729" bIns="46365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8817" y="4821508"/>
            <a:ext cx="5510530" cy="3944868"/>
          </a:xfrm>
          <a:prstGeom prst="rect">
            <a:avLst/>
          </a:prstGeom>
        </p:spPr>
        <p:txBody>
          <a:bodyPr vert="horz" lIns="92729" tIns="46365" rIns="92729" bIns="46365" rtlCol="0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1" y="9516042"/>
            <a:ext cx="2984870" cy="502675"/>
          </a:xfrm>
          <a:prstGeom prst="rect">
            <a:avLst/>
          </a:prstGeom>
        </p:spPr>
        <p:txBody>
          <a:bodyPr vert="horz" lIns="92729" tIns="46365" rIns="92729" bIns="46365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901699" y="9516042"/>
            <a:ext cx="2984870" cy="502675"/>
          </a:xfrm>
          <a:prstGeom prst="rect">
            <a:avLst/>
          </a:prstGeom>
        </p:spPr>
        <p:txBody>
          <a:bodyPr vert="horz" lIns="92729" tIns="46365" rIns="92729" bIns="46365" rtlCol="0" anchor="b"/>
          <a:lstStyle>
            <a:lvl1pPr algn="r">
              <a:defRPr sz="1200"/>
            </a:lvl1pPr>
          </a:lstStyle>
          <a:p>
            <a:fld id="{0BBC75D9-9C5D-4D10-B0C0-A9F8D335FC1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779311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err="1"/>
              <a:t>Kaa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BC75D9-9C5D-4D10-B0C0-A9F8D335FC15}" type="slidenum">
              <a:rPr lang="tr-TR" smtClean="0">
                <a:solidFill>
                  <a:prstClr val="black"/>
                </a:solidFill>
              </a:rPr>
              <a:pPr/>
              <a:t>1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50119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BC75D9-9C5D-4D10-B0C0-A9F8D335FC15}" type="slidenum">
              <a:rPr lang="tr-TR" smtClean="0"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653875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BC75D9-9C5D-4D10-B0C0-A9F8D335FC15}" type="slidenum">
              <a:rPr lang="tr-TR" smtClean="0"/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800972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BC75D9-9C5D-4D10-B0C0-A9F8D335FC15}" type="slidenum">
              <a:rPr lang="tr-TR" smtClean="0"/>
              <a:t>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139163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BC75D9-9C5D-4D10-B0C0-A9F8D335FC15}" type="slidenum">
              <a:rPr lang="tr-TR" smtClean="0"/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913334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663C5-C692-4D56-90FE-33033736AA85}" type="datetime1">
              <a:rPr lang="tr-TR" smtClean="0"/>
              <a:t>3.08.2022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405220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95F19-91DE-416C-80CE-4735B88C5054}" type="datetime1">
              <a:rPr lang="tr-TR" smtClean="0"/>
              <a:t>3.08.2022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84470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8933B-13B1-4BB9-8489-D30450BBD225}" type="datetime1">
              <a:rPr lang="tr-TR" smtClean="0"/>
              <a:t>3.08.2022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434028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22003-2AB2-4211-900E-342907825F77}" type="datetime1">
              <a:rPr lang="tr-TR" smtClean="0"/>
              <a:t>3.08.2022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59504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Özel Dü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834FB-8DBB-4154-AD7B-A3D766BE1BA0}" type="datetime1">
              <a:rPr lang="tr-TR" smtClean="0"/>
              <a:t>3.08.2022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905834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D3039-FD6E-4071-86E4-BDEA31E0AD68}" type="datetime1">
              <a:rPr lang="tr-TR" smtClean="0"/>
              <a:t>3.08.2022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904581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9E863-3FE3-4FCD-882C-BBAB2B08E092}" type="datetime1">
              <a:rPr lang="tr-TR" smtClean="0"/>
              <a:t>3.08.2022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751078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A397A-7AFD-4947-A531-CDB3B40A702C}" type="datetime1">
              <a:rPr lang="tr-TR" smtClean="0"/>
              <a:t>3.08.2022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758142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22BDC-B2AE-460D-A3E1-71BE8D3977F0}" type="datetime1">
              <a:rPr lang="tr-TR" smtClean="0"/>
              <a:t>3.08.2022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899253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5351B-6B4A-4A43-8033-37AA78F13730}" type="datetime1">
              <a:rPr lang="tr-TR" smtClean="0"/>
              <a:t>3.08.2022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268702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8A49C-E976-4C22-97A0-A2F7A200FBC6}" type="datetime1">
              <a:rPr lang="tr-TR" smtClean="0"/>
              <a:t>3.08.2022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17267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8A602-2458-4DD5-AA2C-422C3DD2EBFE}" type="datetime1">
              <a:rPr lang="tr-TR" smtClean="0"/>
              <a:t>3.08.2022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63365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834FB-8DBB-4154-AD7B-A3D766BE1BA0}" type="datetime1">
              <a:rPr lang="tr-TR" smtClean="0"/>
              <a:t>3.08.2022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9" name="Metin kutusu 8"/>
          <p:cNvSpPr txBox="1"/>
          <p:nvPr userDrawn="1"/>
        </p:nvSpPr>
        <p:spPr>
          <a:xfrm>
            <a:off x="11455398" y="6334003"/>
            <a:ext cx="7946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26CA4C91-3F6C-4EBD-BAA1-30B02441AA19}" type="slidenum">
              <a:rPr lang="tr-TR" sz="1800" smtClean="0">
                <a:solidFill>
                  <a:srgbClr val="0052A3"/>
                </a:solidFill>
              </a:rPr>
              <a:t>‹#›</a:t>
            </a:fld>
            <a:r>
              <a:rPr lang="tr-TR" sz="1800" dirty="0">
                <a:solidFill>
                  <a:srgbClr val="0052A3"/>
                </a:solidFill>
              </a:rPr>
              <a:t>/24</a:t>
            </a:r>
          </a:p>
        </p:txBody>
      </p:sp>
      <p:pic>
        <p:nvPicPr>
          <p:cNvPr id="7" name="Resim 6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2876" y="-39609"/>
            <a:ext cx="809124" cy="809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47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arimorman.gov.tr/Sayfalar/AnaSayfa.aspx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hyperlink" Target="https://osmaniye.tarimorman.gov.tr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44463"/>
            <a:ext cx="12192000" cy="7002463"/>
          </a:xfrm>
          <a:prstGeom prst="rect">
            <a:avLst/>
          </a:prstGeom>
        </p:spPr>
      </p:pic>
      <p:sp>
        <p:nvSpPr>
          <p:cNvPr id="3" name="Dikdörtgen 2"/>
          <p:cNvSpPr/>
          <p:nvPr/>
        </p:nvSpPr>
        <p:spPr>
          <a:xfrm>
            <a:off x="0" y="6232024"/>
            <a:ext cx="12192000" cy="370114"/>
          </a:xfrm>
          <a:prstGeom prst="rect">
            <a:avLst/>
          </a:prstGeom>
          <a:solidFill>
            <a:srgbClr val="0052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smtClean="0">
                <a:solidFill>
                  <a:prstClr val="white"/>
                </a:solidFill>
              </a:rPr>
              <a:t>Osmaniye </a:t>
            </a:r>
            <a:r>
              <a:rPr lang="tr-TR" b="1" dirty="0">
                <a:solidFill>
                  <a:prstClr val="white"/>
                </a:solidFill>
              </a:rPr>
              <a:t>İl </a:t>
            </a:r>
            <a:r>
              <a:rPr lang="tr-TR" b="1" dirty="0" smtClean="0">
                <a:solidFill>
                  <a:prstClr val="white"/>
                </a:solidFill>
              </a:rPr>
              <a:t>Tarım ve Orman </a:t>
            </a:r>
            <a:r>
              <a:rPr lang="tr-TR" b="1" dirty="0">
                <a:solidFill>
                  <a:prstClr val="white"/>
                </a:solidFill>
              </a:rPr>
              <a:t>Müdürlüğü</a:t>
            </a:r>
          </a:p>
        </p:txBody>
      </p:sp>
      <p:sp>
        <p:nvSpPr>
          <p:cNvPr id="10" name="object 6"/>
          <p:cNvSpPr txBox="1"/>
          <p:nvPr/>
        </p:nvSpPr>
        <p:spPr>
          <a:xfrm>
            <a:off x="2655705" y="2348093"/>
            <a:ext cx="6897402" cy="1764586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2162810" marR="5080" indent="-2150745" algn="ctr">
              <a:lnSpc>
                <a:spcPts val="4300"/>
              </a:lnSpc>
              <a:spcBef>
                <a:spcPts val="260"/>
              </a:spcBef>
            </a:pPr>
            <a:r>
              <a:rPr sz="3200" b="1" dirty="0">
                <a:solidFill>
                  <a:srgbClr val="002B76"/>
                </a:solidFill>
                <a:latin typeface="Calibri"/>
                <a:cs typeface="Calibri"/>
              </a:rPr>
              <a:t>İL </a:t>
            </a:r>
            <a:r>
              <a:rPr sz="3200" b="1" spc="-5" dirty="0">
                <a:solidFill>
                  <a:srgbClr val="002B76"/>
                </a:solidFill>
                <a:latin typeface="Calibri"/>
                <a:cs typeface="Calibri"/>
              </a:rPr>
              <a:t>AFET RİSK </a:t>
            </a:r>
            <a:r>
              <a:rPr sz="3200" b="1" spc="-40" dirty="0">
                <a:solidFill>
                  <a:srgbClr val="002B76"/>
                </a:solidFill>
                <a:latin typeface="Calibri"/>
                <a:cs typeface="Calibri"/>
              </a:rPr>
              <a:t>AZALTMA </a:t>
            </a:r>
            <a:r>
              <a:rPr sz="3200" b="1" dirty="0">
                <a:solidFill>
                  <a:srgbClr val="002B76"/>
                </a:solidFill>
                <a:latin typeface="Calibri"/>
                <a:cs typeface="Calibri"/>
              </a:rPr>
              <a:t>PLANI  </a:t>
            </a:r>
            <a:r>
              <a:rPr sz="3200" b="1" spc="-5" dirty="0">
                <a:solidFill>
                  <a:srgbClr val="002B76"/>
                </a:solidFill>
                <a:latin typeface="Calibri"/>
                <a:cs typeface="Calibri"/>
              </a:rPr>
              <a:t>(</a:t>
            </a:r>
            <a:r>
              <a:rPr sz="3200" b="1" spc="-5" dirty="0" smtClean="0">
                <a:solidFill>
                  <a:srgbClr val="002B76"/>
                </a:solidFill>
                <a:latin typeface="Calibri"/>
                <a:cs typeface="Calibri"/>
              </a:rPr>
              <a:t>İRAP)</a:t>
            </a:r>
            <a:endParaRPr lang="tr-TR" sz="3200" b="1" spc="-5" dirty="0">
              <a:solidFill>
                <a:srgbClr val="002B76"/>
              </a:solidFill>
              <a:latin typeface="Calibri"/>
              <a:cs typeface="Calibri"/>
            </a:endParaRPr>
          </a:p>
          <a:p>
            <a:pPr marL="2162810" marR="5080" indent="-2150745" algn="ctr">
              <a:lnSpc>
                <a:spcPts val="4300"/>
              </a:lnSpc>
              <a:spcBef>
                <a:spcPts val="260"/>
              </a:spcBef>
            </a:pPr>
            <a:r>
              <a:rPr lang="tr-TR" sz="3200" b="1" spc="-5" dirty="0" smtClean="0">
                <a:solidFill>
                  <a:srgbClr val="002B76"/>
                </a:solidFill>
                <a:latin typeface="Calibri"/>
                <a:cs typeface="Calibri"/>
              </a:rPr>
              <a:t>2022 YILI 1. DÖNEM (OCAK-HAZİRAN)              </a:t>
            </a:r>
          </a:p>
          <a:p>
            <a:pPr marL="2162810" marR="5080" indent="-2150745" algn="ctr">
              <a:lnSpc>
                <a:spcPts val="4300"/>
              </a:lnSpc>
              <a:spcBef>
                <a:spcPts val="260"/>
              </a:spcBef>
            </a:pPr>
            <a:r>
              <a:rPr lang="tr-TR" sz="3200" b="1" spc="-5" dirty="0" smtClean="0">
                <a:solidFill>
                  <a:srgbClr val="002B76"/>
                </a:solidFill>
                <a:latin typeface="Calibri"/>
                <a:cs typeface="Calibri"/>
              </a:rPr>
              <a:t>İZLEME VE DEĞERLENDİRME </a:t>
            </a:r>
            <a:r>
              <a:rPr lang="tr-TR" sz="3200" b="1" spc="-5" dirty="0">
                <a:solidFill>
                  <a:srgbClr val="002B76"/>
                </a:solidFill>
                <a:latin typeface="Calibri"/>
                <a:cs typeface="Calibri"/>
              </a:rPr>
              <a:t>TOPLANTISI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DF967CAE-2FB8-43ED-AD21-A9FED170A129}"/>
              </a:ext>
            </a:extLst>
          </p:cNvPr>
          <p:cNvSpPr txBox="1"/>
          <p:nvPr/>
        </p:nvSpPr>
        <p:spPr>
          <a:xfrm>
            <a:off x="357146" y="4955177"/>
            <a:ext cx="44496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tr-TR" sz="1500" b="1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tr-TR" sz="15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Osmaniye</a:t>
            </a:r>
            <a:endParaRPr lang="tr-TR" sz="15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tr-TR" sz="15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İl </a:t>
            </a:r>
            <a:r>
              <a:rPr lang="tr-TR" sz="15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Tarım ve Oman Müdürlüğü</a:t>
            </a:r>
          </a:p>
          <a:p>
            <a:pPr algn="ctr"/>
            <a:r>
              <a:rPr lang="tr-TR" sz="15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19/07/2022</a:t>
            </a:r>
            <a:endParaRPr lang="tr-TR" sz="15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1.jpeg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553106" y="210916"/>
            <a:ext cx="1118137" cy="1175710"/>
          </a:xfrm>
          <a:prstGeom prst="rect">
            <a:avLst/>
          </a:prstGeom>
        </p:spPr>
      </p:pic>
      <p:sp>
        <p:nvSpPr>
          <p:cNvPr id="5" name="AutoShape 4" descr="tarım bakanlığı logosu ile ilgili görsel sonucu"/>
          <p:cNvSpPr>
            <a:spLocks noChangeAspect="1" noChangeArrowheads="1"/>
          </p:cNvSpPr>
          <p:nvPr/>
        </p:nvSpPr>
        <p:spPr bwMode="auto">
          <a:xfrm>
            <a:off x="155574" y="-144463"/>
            <a:ext cx="2344557" cy="1730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1032" name="Picture 8" descr="Dosya:Tarım ve Orman Bakanlığı logo.svg - Vikipedi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101" y="139696"/>
            <a:ext cx="1009337" cy="1246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69433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Dikdörtgen 28"/>
          <p:cNvSpPr/>
          <p:nvPr/>
        </p:nvSpPr>
        <p:spPr>
          <a:xfrm>
            <a:off x="0" y="6232023"/>
            <a:ext cx="10043886" cy="370114"/>
          </a:xfrm>
          <a:prstGeom prst="rect">
            <a:avLst/>
          </a:prstGeom>
          <a:solidFill>
            <a:srgbClr val="0052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b="1" dirty="0">
                <a:solidFill>
                  <a:schemeClr val="bg1"/>
                </a:solidFill>
              </a:rPr>
              <a:t>     </a:t>
            </a:r>
            <a:r>
              <a:rPr lang="tr-TR" b="1" dirty="0" smtClean="0">
                <a:solidFill>
                  <a:schemeClr val="bg1"/>
                </a:solidFill>
              </a:rPr>
              <a:t>Osmaniye İl Tarım </a:t>
            </a:r>
            <a:r>
              <a:rPr lang="tr-TR" b="1" dirty="0">
                <a:solidFill>
                  <a:schemeClr val="bg1"/>
                </a:solidFill>
              </a:rPr>
              <a:t>v</a:t>
            </a:r>
            <a:r>
              <a:rPr lang="tr-TR" b="1" dirty="0" smtClean="0">
                <a:solidFill>
                  <a:schemeClr val="bg1"/>
                </a:solidFill>
              </a:rPr>
              <a:t>e Orman </a:t>
            </a:r>
            <a:r>
              <a:rPr lang="tr-TR" b="1" dirty="0">
                <a:solidFill>
                  <a:schemeClr val="bg1"/>
                </a:solidFill>
              </a:rPr>
              <a:t>Müdürlüğü</a:t>
            </a:r>
          </a:p>
        </p:txBody>
      </p:sp>
      <p:sp>
        <p:nvSpPr>
          <p:cNvPr id="12" name="object 3"/>
          <p:cNvSpPr txBox="1">
            <a:spLocks/>
          </p:cNvSpPr>
          <p:nvPr/>
        </p:nvSpPr>
        <p:spPr>
          <a:xfrm>
            <a:off x="296438" y="319019"/>
            <a:ext cx="9624310" cy="443711"/>
          </a:xfrm>
          <a:prstGeom prst="rect">
            <a:avLst/>
          </a:prstGeom>
        </p:spPr>
        <p:txBody>
          <a:bodyPr vert="horz" wrap="square" lIns="0" tIns="12700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algn="l">
              <a:lnSpc>
                <a:spcPct val="100000"/>
              </a:lnSpc>
              <a:spcBef>
                <a:spcPts val="100"/>
              </a:spcBef>
              <a:tabLst>
                <a:tab pos="492125" algn="l"/>
                <a:tab pos="6960234" algn="l"/>
              </a:tabLst>
            </a:pPr>
            <a:r>
              <a:rPr lang="tr-TR" sz="2800" b="1" u="heavy" dirty="0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0052A3"/>
                  </a:solidFill>
                </a:uFill>
                <a:latin typeface="+mn-lt"/>
                <a:cs typeface="Times New Roman"/>
              </a:rPr>
              <a:t> </a:t>
            </a:r>
            <a:r>
              <a:rPr lang="tr-TR" sz="2800" b="1" u="heavy" dirty="0" smtClean="0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0052A3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Osmaniye İRAP Eylemleri 1. Dönem İzleme ve Değerlendirme </a:t>
            </a:r>
            <a:endParaRPr lang="tr-TR" sz="28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4282632" y="868096"/>
            <a:ext cx="98384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endParaRPr lang="tr-TR" sz="1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tr-TR" sz="1000" dirty="0" smtClean="0"/>
              <a:t>	</a:t>
            </a:r>
            <a:endParaRPr lang="tr-TR" sz="1000" dirty="0"/>
          </a:p>
        </p:txBody>
      </p:sp>
      <p:pic>
        <p:nvPicPr>
          <p:cNvPr id="8" name="Picture 6" descr="Soru İşareti Kullanımı ve Konu Anlatımı - noktalamaisaretleri.gen.tr">
            <a:extLst>
              <a:ext uri="{FF2B5EF4-FFF2-40B4-BE49-F238E27FC236}">
                <a16:creationId xmlns:a16="http://schemas.microsoft.com/office/drawing/2014/main" id="{3D16ACB8-E695-4ECD-8821-8C6B191C2D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9532" y="5457743"/>
            <a:ext cx="1001949" cy="649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8636688"/>
              </p:ext>
            </p:extLst>
          </p:nvPr>
        </p:nvGraphicFramePr>
        <p:xfrm>
          <a:off x="296437" y="1848254"/>
          <a:ext cx="11402930" cy="34684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20830">
                  <a:extLst>
                    <a:ext uri="{9D8B030D-6E8A-4147-A177-3AD203B41FA5}">
                      <a16:colId xmlns:a16="http://schemas.microsoft.com/office/drawing/2014/main" val="3408209110"/>
                    </a:ext>
                  </a:extLst>
                </a:gridCol>
                <a:gridCol w="961754">
                  <a:extLst>
                    <a:ext uri="{9D8B030D-6E8A-4147-A177-3AD203B41FA5}">
                      <a16:colId xmlns:a16="http://schemas.microsoft.com/office/drawing/2014/main" val="1472486973"/>
                    </a:ext>
                  </a:extLst>
                </a:gridCol>
                <a:gridCol w="2877590">
                  <a:extLst>
                    <a:ext uri="{9D8B030D-6E8A-4147-A177-3AD203B41FA5}">
                      <a16:colId xmlns:a16="http://schemas.microsoft.com/office/drawing/2014/main" val="1283837692"/>
                    </a:ext>
                  </a:extLst>
                </a:gridCol>
                <a:gridCol w="1238003">
                  <a:extLst>
                    <a:ext uri="{9D8B030D-6E8A-4147-A177-3AD203B41FA5}">
                      <a16:colId xmlns:a16="http://schemas.microsoft.com/office/drawing/2014/main" val="1646404653"/>
                    </a:ext>
                  </a:extLst>
                </a:gridCol>
                <a:gridCol w="3092450">
                  <a:extLst>
                    <a:ext uri="{9D8B030D-6E8A-4147-A177-3AD203B41FA5}">
                      <a16:colId xmlns:a16="http://schemas.microsoft.com/office/drawing/2014/main" val="1869610817"/>
                    </a:ext>
                  </a:extLst>
                </a:gridCol>
                <a:gridCol w="1207309">
                  <a:extLst>
                    <a:ext uri="{9D8B030D-6E8A-4147-A177-3AD203B41FA5}">
                      <a16:colId xmlns:a16="http://schemas.microsoft.com/office/drawing/2014/main" val="3240228127"/>
                    </a:ext>
                  </a:extLst>
                </a:gridCol>
                <a:gridCol w="1104994">
                  <a:extLst>
                    <a:ext uri="{9D8B030D-6E8A-4147-A177-3AD203B41FA5}">
                      <a16:colId xmlns:a16="http://schemas.microsoft.com/office/drawing/2014/main" val="4003731220"/>
                    </a:ext>
                  </a:extLst>
                </a:gridCol>
              </a:tblGrid>
              <a:tr h="397525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 smtClean="0">
                          <a:effectLst/>
                        </a:rPr>
                        <a:t>OSMANİYE İL AFET VE ACİL DURUM MÜDÜRLÜĞÜ OSMANİYE </a:t>
                      </a:r>
                      <a:r>
                        <a:rPr lang="tr-TR" sz="1000" u="none" strike="noStrike" dirty="0">
                          <a:effectLst/>
                        </a:rPr>
                        <a:t>İL RİSK AZALTMA PLANI (İRAP) EYLEMLERİ</a:t>
                      </a:r>
                      <a:endParaRPr lang="tr-TR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080" marR="7080" marT="7080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9129057"/>
                  </a:ext>
                </a:extLst>
              </a:tr>
              <a:tr h="325840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u="none" strike="noStrike" dirty="0">
                          <a:effectLst/>
                        </a:rPr>
                        <a:t>NO</a:t>
                      </a:r>
                      <a:endParaRPr lang="tr-TR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080" marR="7080" marT="70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u="none" strike="noStrike" dirty="0">
                          <a:effectLst/>
                        </a:rPr>
                        <a:t>AFET TÜRÜ</a:t>
                      </a:r>
                      <a:endParaRPr lang="tr-TR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080" marR="7080" marT="70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u="none" strike="noStrike" dirty="0">
                          <a:effectLst/>
                        </a:rPr>
                        <a:t>SORUMLU KURUM</a:t>
                      </a:r>
                      <a:endParaRPr lang="tr-TR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080" marR="7080" marT="70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u="none" strike="noStrike">
                          <a:effectLst/>
                        </a:rPr>
                        <a:t>EYLEM NUMARASI</a:t>
                      </a:r>
                      <a:endParaRPr lang="tr-TR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080" marR="7080" marT="70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u="none" strike="noStrike" dirty="0">
                          <a:effectLst/>
                        </a:rPr>
                        <a:t>EYLEM AÇIKLAMASI</a:t>
                      </a:r>
                      <a:endParaRPr lang="tr-TR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080" marR="7080" marT="70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700" u="none" strike="noStrike">
                          <a:effectLst/>
                        </a:rPr>
                        <a:t>GERÇEKLEŞTİRME DÖNEMİ</a:t>
                      </a:r>
                      <a:endParaRPr lang="tr-TR" sz="7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080" marR="7080" marT="70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700" u="none" strike="noStrike" dirty="0">
                          <a:effectLst/>
                        </a:rPr>
                        <a:t>EYLEM TAMAMLANMA </a:t>
                      </a:r>
                      <a:r>
                        <a:rPr lang="tr-TR" sz="700" u="none" strike="noStrike" dirty="0" smtClean="0">
                          <a:effectLst/>
                        </a:rPr>
                        <a:t>ORANI (%)</a:t>
                      </a:r>
                      <a:endParaRPr lang="tr-TR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080" marR="7080" marT="7080" marB="0" anchor="ctr"/>
                </a:tc>
                <a:extLst>
                  <a:ext uri="{0D108BD9-81ED-4DB2-BD59-A6C34878D82A}">
                    <a16:rowId xmlns:a16="http://schemas.microsoft.com/office/drawing/2014/main" val="1982484888"/>
                  </a:ext>
                </a:extLst>
              </a:tr>
              <a:tr h="821117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u="none" strike="noStrike" dirty="0">
                          <a:effectLst/>
                        </a:rPr>
                        <a:t>1</a:t>
                      </a:r>
                      <a:endParaRPr lang="tr-T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0" marR="7080" marT="70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Endüstriyel Kazalar</a:t>
                      </a:r>
                      <a:endParaRPr lang="tr-TR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080" marR="7080" marT="70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u="none" strike="noStrike" dirty="0">
                          <a:effectLst/>
                        </a:rPr>
                        <a:t>Osmaniye İl </a:t>
                      </a:r>
                      <a:r>
                        <a:rPr lang="tr-TR" sz="900" u="none" strike="noStrike" dirty="0" smtClean="0">
                          <a:effectLst/>
                        </a:rPr>
                        <a:t>Tarım</a:t>
                      </a:r>
                      <a:r>
                        <a:rPr lang="tr-TR" sz="900" u="none" strike="noStrike" baseline="0" dirty="0" smtClean="0">
                          <a:effectLst/>
                        </a:rPr>
                        <a:t> ve Orman</a:t>
                      </a:r>
                      <a:r>
                        <a:rPr lang="tr-TR" sz="900" u="none" strike="noStrike" dirty="0" smtClean="0">
                          <a:effectLst/>
                        </a:rPr>
                        <a:t> </a:t>
                      </a:r>
                      <a:r>
                        <a:rPr lang="tr-TR" sz="900" u="none" strike="noStrike" dirty="0">
                          <a:effectLst/>
                        </a:rPr>
                        <a:t>Müdürlüğü</a:t>
                      </a:r>
                      <a:endParaRPr lang="tr-TR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080" marR="7080" marT="70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80-A2-H3-E2</a:t>
                      </a:r>
                      <a:endParaRPr lang="tr-T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0" marR="7080" marT="70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Ekolojik Farkındalığın Artırılması ve Duyarlılığın Oluşturulması</a:t>
                      </a:r>
                      <a:r>
                        <a:rPr lang="tr-TR" sz="900" b="0" i="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ve ayrıca ilimizde oluşabilecek endüstriyel kazaların önüne geçilerek minimize edilmesi için muhatap kurumlarla ortak bir eylem planlamasının yapılması.</a:t>
                      </a:r>
                      <a:endParaRPr lang="tr-T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0" marR="7080" marT="70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u="none" strike="noStrike" dirty="0" smtClean="0">
                          <a:effectLst/>
                        </a:rPr>
                        <a:t>2021-2025</a:t>
                      </a:r>
                      <a:endParaRPr lang="tr-T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0" marR="7080" marT="708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  <a:endParaRPr lang="tr-T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0" marR="7080" marT="7080" marB="0" anchor="ctr"/>
                </a:tc>
                <a:extLst>
                  <a:ext uri="{0D108BD9-81ED-4DB2-BD59-A6C34878D82A}">
                    <a16:rowId xmlns:a16="http://schemas.microsoft.com/office/drawing/2014/main" val="3974732565"/>
                  </a:ext>
                </a:extLst>
              </a:tr>
              <a:tr h="547412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u="none" strike="noStrike" dirty="0">
                          <a:effectLst/>
                        </a:rPr>
                        <a:t>2</a:t>
                      </a:r>
                      <a:endParaRPr lang="tr-T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0" marR="7080" marT="70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Meteorolojik ve İklim Değişikliği Kaynaklı Afetler</a:t>
                      </a:r>
                      <a:endParaRPr lang="tr-TR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080" marR="7080" marT="70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u="none" strike="noStrike" dirty="0" smtClean="0">
                          <a:effectLst/>
                        </a:rPr>
                        <a:t>Osmaniye İl Tarım</a:t>
                      </a:r>
                      <a:r>
                        <a:rPr lang="tr-TR" sz="900" u="none" strike="noStrike" baseline="0" dirty="0" smtClean="0">
                          <a:effectLst/>
                        </a:rPr>
                        <a:t> ve Orman</a:t>
                      </a:r>
                      <a:r>
                        <a:rPr lang="tr-TR" sz="900" u="none" strike="noStrike" dirty="0" smtClean="0">
                          <a:effectLst/>
                        </a:rPr>
                        <a:t> Müdürlüğü</a:t>
                      </a:r>
                      <a:endParaRPr lang="tr-TR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080" marR="7080" marT="70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80-A4-H2-E3</a:t>
                      </a:r>
                      <a:endParaRPr lang="tr-TR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080" marR="7080" marT="70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Ani don/ Kuraklık/ dolu yağışları gibi acil durumlara yönelik çitçiler için erken uyarı sistemlerinin geliştirilmesi</a:t>
                      </a:r>
                      <a:endParaRPr lang="tr-T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0" marR="7080" marT="70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u="none" strike="noStrike" dirty="0" smtClean="0">
                          <a:effectLst/>
                        </a:rPr>
                        <a:t>2021-2026</a:t>
                      </a:r>
                      <a:endParaRPr lang="tr-T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0" marR="7080" marT="708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u="none" strike="noStrike" dirty="0">
                          <a:effectLst/>
                        </a:rPr>
                        <a:t> </a:t>
                      </a:r>
                      <a:r>
                        <a:rPr lang="tr-TR" sz="900" u="none" strike="noStrike" dirty="0" smtClean="0">
                          <a:effectLst/>
                        </a:rPr>
                        <a:t>100</a:t>
                      </a:r>
                      <a:endParaRPr lang="tr-T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0" marR="7080" marT="7080" marB="0" anchor="ctr"/>
                </a:tc>
                <a:extLst>
                  <a:ext uri="{0D108BD9-81ED-4DB2-BD59-A6C34878D82A}">
                    <a16:rowId xmlns:a16="http://schemas.microsoft.com/office/drawing/2014/main" val="269157842"/>
                  </a:ext>
                </a:extLst>
              </a:tr>
              <a:tr h="410559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u="none" strike="noStrike" dirty="0">
                          <a:effectLst/>
                        </a:rPr>
                        <a:t>3</a:t>
                      </a:r>
                      <a:endParaRPr lang="tr-T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0" marR="7080" marT="70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Meteorolojik ve İklim Değişikliği Kaynaklı Afetler</a:t>
                      </a:r>
                      <a:endParaRPr lang="tr-TR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080" marR="7080" marT="70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u="none" strike="noStrike" dirty="0" smtClean="0">
                          <a:effectLst/>
                        </a:rPr>
                        <a:t>Osmaniye İl Tarım</a:t>
                      </a:r>
                      <a:r>
                        <a:rPr lang="tr-TR" sz="900" u="none" strike="noStrike" baseline="0" dirty="0" smtClean="0">
                          <a:effectLst/>
                        </a:rPr>
                        <a:t> ve Orman</a:t>
                      </a:r>
                      <a:r>
                        <a:rPr lang="tr-TR" sz="900" u="none" strike="noStrike" dirty="0" smtClean="0">
                          <a:effectLst/>
                        </a:rPr>
                        <a:t> Müdürlüğü</a:t>
                      </a:r>
                      <a:endParaRPr lang="tr-TR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080" marR="7080" marT="70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80-A4-H5-E1</a:t>
                      </a:r>
                      <a:endParaRPr lang="tr-TR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080" marR="7080" marT="70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Tarımda basınçlı sulama sistemlerinin sağlanması</a:t>
                      </a:r>
                      <a:endParaRPr lang="tr-T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0" marR="7080" marT="70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u="none" strike="noStrike" dirty="0" smtClean="0">
                          <a:effectLst/>
                        </a:rPr>
                        <a:t>2021-2026</a:t>
                      </a:r>
                      <a:endParaRPr lang="tr-T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0" marR="7080" marT="708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u="none" strike="noStrike" dirty="0" smtClean="0">
                          <a:effectLst/>
                        </a:rPr>
                        <a:t>100</a:t>
                      </a:r>
                      <a:endParaRPr lang="tr-T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0" marR="7080" marT="7080" marB="0" anchor="ctr"/>
                </a:tc>
                <a:extLst>
                  <a:ext uri="{0D108BD9-81ED-4DB2-BD59-A6C34878D82A}">
                    <a16:rowId xmlns:a16="http://schemas.microsoft.com/office/drawing/2014/main" val="1770591872"/>
                  </a:ext>
                </a:extLst>
              </a:tr>
              <a:tr h="547412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u="none" strike="noStrike" dirty="0">
                          <a:effectLst/>
                        </a:rPr>
                        <a:t>4</a:t>
                      </a:r>
                      <a:endParaRPr lang="tr-T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0" marR="7080" marT="70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Meteorolojik ve İklim Değişikliği Kaynaklı Afetler</a:t>
                      </a:r>
                      <a:endParaRPr lang="tr-TR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080" marR="7080" marT="70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u="none" strike="noStrike" dirty="0" smtClean="0">
                          <a:effectLst/>
                        </a:rPr>
                        <a:t>Osmaniye İl Tarım</a:t>
                      </a:r>
                      <a:r>
                        <a:rPr lang="tr-TR" sz="900" u="none" strike="noStrike" baseline="0" dirty="0" smtClean="0">
                          <a:effectLst/>
                        </a:rPr>
                        <a:t> ve Orman</a:t>
                      </a:r>
                      <a:r>
                        <a:rPr lang="tr-TR" sz="900" u="none" strike="noStrike" dirty="0" smtClean="0">
                          <a:effectLst/>
                        </a:rPr>
                        <a:t> Müdürlüğü</a:t>
                      </a:r>
                      <a:endParaRPr lang="tr-TR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080" marR="7080" marT="70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80-A4-H6-E3</a:t>
                      </a:r>
                      <a:endParaRPr lang="tr-TR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080" marR="7080" marT="70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İlimizde çiftçilerimize yönelik anız yakılması konusunda bilinçlendirme çalışmalarının arttırılması</a:t>
                      </a:r>
                      <a:endParaRPr lang="tr-T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0" marR="7080" marT="70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u="none" strike="noStrike" dirty="0" smtClean="0">
                          <a:effectLst/>
                        </a:rPr>
                        <a:t>2021-2026</a:t>
                      </a:r>
                      <a:endParaRPr lang="tr-T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0" marR="7080" marT="708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u="none" strike="noStrike" dirty="0">
                          <a:effectLst/>
                        </a:rPr>
                        <a:t> </a:t>
                      </a:r>
                      <a:r>
                        <a:rPr lang="tr-TR" sz="900" u="none" strike="noStrike" dirty="0" smtClean="0">
                          <a:effectLst/>
                        </a:rPr>
                        <a:t>100</a:t>
                      </a:r>
                      <a:endParaRPr lang="tr-T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0" marR="7080" marT="7080" marB="0" anchor="ctr"/>
                </a:tc>
                <a:extLst>
                  <a:ext uri="{0D108BD9-81ED-4DB2-BD59-A6C34878D82A}">
                    <a16:rowId xmlns:a16="http://schemas.microsoft.com/office/drawing/2014/main" val="3758344299"/>
                  </a:ext>
                </a:extLst>
              </a:tr>
              <a:tr h="410559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u="none" strike="noStrike" dirty="0">
                          <a:effectLst/>
                        </a:rPr>
                        <a:t>5</a:t>
                      </a:r>
                      <a:endParaRPr lang="tr-T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0" marR="7080" marT="70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Taşkın/Sel</a:t>
                      </a:r>
                      <a:endParaRPr lang="tr-TR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080" marR="7080" marT="70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u="none" strike="noStrike" dirty="0" smtClean="0">
                          <a:effectLst/>
                        </a:rPr>
                        <a:t>Osmaniye İl Tarım</a:t>
                      </a:r>
                      <a:r>
                        <a:rPr lang="tr-TR" sz="900" u="none" strike="noStrike" baseline="0" dirty="0" smtClean="0">
                          <a:effectLst/>
                        </a:rPr>
                        <a:t> ve Orman</a:t>
                      </a:r>
                      <a:r>
                        <a:rPr lang="tr-TR" sz="900" u="none" strike="noStrike" dirty="0" smtClean="0">
                          <a:effectLst/>
                        </a:rPr>
                        <a:t> Müdürlüğü</a:t>
                      </a:r>
                      <a:endParaRPr lang="tr-TR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080" marR="7080" marT="70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80-A5-H1-E1</a:t>
                      </a:r>
                      <a:endParaRPr lang="tr-TR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080" marR="7080" marT="70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Ceyhan havzasındaki çiftçilerin tarım alanlarına </a:t>
                      </a:r>
                      <a:r>
                        <a:rPr lang="tr-TR" sz="9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Dask</a:t>
                      </a:r>
                      <a:r>
                        <a:rPr lang="tr-TR" sz="9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için teşvik edilip bilinçlendirilmesi</a:t>
                      </a:r>
                      <a:endParaRPr lang="tr-T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0" marR="7080" marT="70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u="none" strike="noStrike" dirty="0" smtClean="0">
                          <a:effectLst/>
                        </a:rPr>
                        <a:t>2021-2026</a:t>
                      </a:r>
                      <a:endParaRPr lang="tr-T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0" marR="7080" marT="708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u="none" strike="noStrike" dirty="0">
                          <a:effectLst/>
                        </a:rPr>
                        <a:t> </a:t>
                      </a:r>
                      <a:r>
                        <a:rPr lang="tr-TR" sz="900" u="none" strike="noStrike" dirty="0" smtClean="0">
                          <a:effectLst/>
                        </a:rPr>
                        <a:t>100</a:t>
                      </a:r>
                      <a:endParaRPr lang="tr-T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0" marR="7080" marT="7080" marB="0" anchor="ctr"/>
                </a:tc>
                <a:extLst>
                  <a:ext uri="{0D108BD9-81ED-4DB2-BD59-A6C34878D82A}">
                    <a16:rowId xmlns:a16="http://schemas.microsoft.com/office/drawing/2014/main" val="17943649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379072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Dikdörtgen 28"/>
          <p:cNvSpPr/>
          <p:nvPr/>
        </p:nvSpPr>
        <p:spPr>
          <a:xfrm>
            <a:off x="0" y="6232023"/>
            <a:ext cx="10043886" cy="370114"/>
          </a:xfrm>
          <a:prstGeom prst="rect">
            <a:avLst/>
          </a:prstGeom>
          <a:solidFill>
            <a:srgbClr val="0052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b="1" dirty="0">
                <a:solidFill>
                  <a:schemeClr val="bg1"/>
                </a:solidFill>
              </a:rPr>
              <a:t>     </a:t>
            </a:r>
            <a:r>
              <a:rPr lang="tr-TR" b="1" dirty="0" smtClean="0">
                <a:solidFill>
                  <a:schemeClr val="bg1"/>
                </a:solidFill>
              </a:rPr>
              <a:t>Osmaniye İl Tarım ve Orman </a:t>
            </a:r>
            <a:r>
              <a:rPr lang="tr-TR" b="1" dirty="0">
                <a:solidFill>
                  <a:schemeClr val="bg1"/>
                </a:solidFill>
              </a:rPr>
              <a:t>Müdürlüğü</a:t>
            </a:r>
          </a:p>
        </p:txBody>
      </p:sp>
      <p:sp>
        <p:nvSpPr>
          <p:cNvPr id="12" name="object 3"/>
          <p:cNvSpPr txBox="1">
            <a:spLocks/>
          </p:cNvSpPr>
          <p:nvPr/>
        </p:nvSpPr>
        <p:spPr>
          <a:xfrm>
            <a:off x="296438" y="319019"/>
            <a:ext cx="9624310" cy="443711"/>
          </a:xfrm>
          <a:prstGeom prst="rect">
            <a:avLst/>
          </a:prstGeom>
        </p:spPr>
        <p:txBody>
          <a:bodyPr vert="horz" wrap="square" lIns="0" tIns="12700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algn="l">
              <a:lnSpc>
                <a:spcPct val="100000"/>
              </a:lnSpc>
              <a:spcBef>
                <a:spcPts val="100"/>
              </a:spcBef>
              <a:tabLst>
                <a:tab pos="492125" algn="l"/>
                <a:tab pos="6960234" algn="l"/>
              </a:tabLst>
            </a:pPr>
            <a:r>
              <a:rPr lang="tr-TR" sz="2800" b="1" u="heavy" dirty="0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0052A3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Osmaniye İRAP Eylemleri 1. Dönem İzleme ve Değerlendirme</a:t>
            </a:r>
            <a:endParaRPr lang="tr-TR" sz="28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Picture 6" descr="Soru İşareti Kullanımı ve Konu Anlatımı - noktalamaisaretleri.gen.tr">
            <a:extLst>
              <a:ext uri="{FF2B5EF4-FFF2-40B4-BE49-F238E27FC236}">
                <a16:creationId xmlns:a16="http://schemas.microsoft.com/office/drawing/2014/main" id="{3D16ACB8-E695-4ECD-8821-8C6B191C2D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9532" y="5457743"/>
            <a:ext cx="1001949" cy="649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Tablo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7218332"/>
              </p:ext>
            </p:extLst>
          </p:nvPr>
        </p:nvGraphicFramePr>
        <p:xfrm>
          <a:off x="296437" y="1060316"/>
          <a:ext cx="11057363" cy="127684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92924">
                  <a:extLst>
                    <a:ext uri="{9D8B030D-6E8A-4147-A177-3AD203B41FA5}">
                      <a16:colId xmlns:a16="http://schemas.microsoft.com/office/drawing/2014/main" val="2922412303"/>
                    </a:ext>
                  </a:extLst>
                </a:gridCol>
                <a:gridCol w="932608">
                  <a:extLst>
                    <a:ext uri="{9D8B030D-6E8A-4147-A177-3AD203B41FA5}">
                      <a16:colId xmlns:a16="http://schemas.microsoft.com/office/drawing/2014/main" val="18662705"/>
                    </a:ext>
                  </a:extLst>
                </a:gridCol>
                <a:gridCol w="2790385">
                  <a:extLst>
                    <a:ext uri="{9D8B030D-6E8A-4147-A177-3AD203B41FA5}">
                      <a16:colId xmlns:a16="http://schemas.microsoft.com/office/drawing/2014/main" val="3633412502"/>
                    </a:ext>
                  </a:extLst>
                </a:gridCol>
                <a:gridCol w="1200485">
                  <a:extLst>
                    <a:ext uri="{9D8B030D-6E8A-4147-A177-3AD203B41FA5}">
                      <a16:colId xmlns:a16="http://schemas.microsoft.com/office/drawing/2014/main" val="2865823611"/>
                    </a:ext>
                  </a:extLst>
                </a:gridCol>
                <a:gridCol w="2998733">
                  <a:extLst>
                    <a:ext uri="{9D8B030D-6E8A-4147-A177-3AD203B41FA5}">
                      <a16:colId xmlns:a16="http://schemas.microsoft.com/office/drawing/2014/main" val="4164259387"/>
                    </a:ext>
                  </a:extLst>
                </a:gridCol>
                <a:gridCol w="1170721">
                  <a:extLst>
                    <a:ext uri="{9D8B030D-6E8A-4147-A177-3AD203B41FA5}">
                      <a16:colId xmlns:a16="http://schemas.microsoft.com/office/drawing/2014/main" val="161389958"/>
                    </a:ext>
                  </a:extLst>
                </a:gridCol>
                <a:gridCol w="1071507">
                  <a:extLst>
                    <a:ext uri="{9D8B030D-6E8A-4147-A177-3AD203B41FA5}">
                      <a16:colId xmlns:a16="http://schemas.microsoft.com/office/drawing/2014/main" val="3796897650"/>
                    </a:ext>
                  </a:extLst>
                </a:gridCol>
              </a:tblGrid>
              <a:tr h="638422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u="none" strike="noStrike" dirty="0">
                          <a:effectLst/>
                        </a:rPr>
                        <a:t>6</a:t>
                      </a:r>
                      <a:endParaRPr lang="tr-T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0" marR="7080" marT="70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Taşkın/Sel</a:t>
                      </a:r>
                      <a:endParaRPr lang="tr-TR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080" marR="7080" marT="70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u="none" strike="noStrike" dirty="0">
                          <a:effectLst/>
                        </a:rPr>
                        <a:t>Osmaniye İl </a:t>
                      </a:r>
                      <a:r>
                        <a:rPr lang="tr-TR" sz="900" u="none" strike="noStrike" dirty="0" smtClean="0">
                          <a:effectLst/>
                        </a:rPr>
                        <a:t>Tarım</a:t>
                      </a:r>
                      <a:r>
                        <a:rPr lang="tr-TR" sz="900" u="none" strike="noStrike" baseline="0" dirty="0" smtClean="0">
                          <a:effectLst/>
                        </a:rPr>
                        <a:t> ve Orman</a:t>
                      </a:r>
                      <a:r>
                        <a:rPr lang="tr-TR" sz="900" u="none" strike="noStrike" dirty="0" smtClean="0">
                          <a:effectLst/>
                        </a:rPr>
                        <a:t> </a:t>
                      </a:r>
                      <a:r>
                        <a:rPr lang="tr-TR" sz="900" u="none" strike="noStrike" dirty="0">
                          <a:effectLst/>
                        </a:rPr>
                        <a:t>Müdürlüğü</a:t>
                      </a:r>
                      <a:endParaRPr lang="tr-TR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080" marR="7080" marT="70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80-A5-H3-E7</a:t>
                      </a:r>
                      <a:endParaRPr lang="tr-TR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080" marR="7080" marT="70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Toprak erozyonunun önlenmesi için vadi yamaçlarının </a:t>
                      </a:r>
                      <a:r>
                        <a:rPr lang="tr-TR" sz="9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taraçalandırılarak</a:t>
                      </a:r>
                      <a:r>
                        <a:rPr lang="tr-TR" sz="9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ağaçlandırılması, yüzeysel suların yönlendirilmesi, ağaçlandırılması ( Özellikle orman örtüsü seyrek ve bozulmuş olup yüksek rakımlı ve eğimli bölgeler)</a:t>
                      </a:r>
                      <a:endParaRPr lang="tr-T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0" marR="7080" marT="70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u="none" strike="noStrike" dirty="0" smtClean="0">
                          <a:effectLst/>
                        </a:rPr>
                        <a:t>2021-2026</a:t>
                      </a:r>
                      <a:endParaRPr lang="tr-T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0" marR="7080" marT="708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100</a:t>
                      </a:r>
                      <a:endParaRPr lang="tr-T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0" marR="7080" marT="7080" marB="0" anchor="ctr"/>
                </a:tc>
                <a:extLst>
                  <a:ext uri="{0D108BD9-81ED-4DB2-BD59-A6C34878D82A}">
                    <a16:rowId xmlns:a16="http://schemas.microsoft.com/office/drawing/2014/main" val="1989583355"/>
                  </a:ext>
                </a:extLst>
              </a:tr>
              <a:tr h="638422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u="none" strike="noStrike" dirty="0">
                          <a:effectLst/>
                        </a:rPr>
                        <a:t>7</a:t>
                      </a:r>
                      <a:endParaRPr lang="tr-T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0" marR="7080" marT="70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Yangın</a:t>
                      </a:r>
                      <a:endParaRPr lang="tr-TR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080" marR="7080" marT="70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u="none" strike="noStrike" dirty="0" smtClean="0">
                          <a:effectLst/>
                        </a:rPr>
                        <a:t>Osmaniye İl Tarım</a:t>
                      </a:r>
                      <a:r>
                        <a:rPr lang="tr-TR" sz="900" u="none" strike="noStrike" baseline="0" dirty="0" smtClean="0">
                          <a:effectLst/>
                        </a:rPr>
                        <a:t> ve Orman</a:t>
                      </a:r>
                      <a:r>
                        <a:rPr lang="tr-TR" sz="900" u="none" strike="noStrike" dirty="0" smtClean="0">
                          <a:effectLst/>
                        </a:rPr>
                        <a:t> Müdürlüğü</a:t>
                      </a:r>
                      <a:endParaRPr lang="tr-TR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080" marR="7080" marT="70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80-A8-H2-E5</a:t>
                      </a:r>
                      <a:endParaRPr lang="tr-TR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080" marR="7080" marT="70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Orman sınırına yakın olan tarım alanlarında anız </a:t>
                      </a:r>
                      <a:r>
                        <a:rPr lang="tr-TR" sz="9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yakımının</a:t>
                      </a:r>
                      <a:r>
                        <a:rPr lang="tr-TR" sz="9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önüne geçebilmek için anız ekim yöntemlerinde kullanılan alet ekipmanların kullanımının teşvik edilmesi amaçlı çalışmalar yürütülmesi</a:t>
                      </a:r>
                      <a:endParaRPr lang="tr-T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0" marR="7080" marT="70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u="none" strike="noStrike" dirty="0" smtClean="0">
                          <a:effectLst/>
                        </a:rPr>
                        <a:t>2021-2026</a:t>
                      </a:r>
                      <a:endParaRPr lang="tr-T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0" marR="7080" marT="708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u="none" strike="noStrike" dirty="0">
                          <a:effectLst/>
                        </a:rPr>
                        <a:t> </a:t>
                      </a:r>
                      <a:r>
                        <a:rPr lang="tr-TR" sz="900" u="none" strike="noStrike" dirty="0" smtClean="0">
                          <a:effectLst/>
                        </a:rPr>
                        <a:t>100</a:t>
                      </a:r>
                      <a:endParaRPr lang="tr-T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0" marR="7080" marT="7080" marB="0" anchor="ctr"/>
                </a:tc>
                <a:extLst>
                  <a:ext uri="{0D108BD9-81ED-4DB2-BD59-A6C34878D82A}">
                    <a16:rowId xmlns:a16="http://schemas.microsoft.com/office/drawing/2014/main" val="17302466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701707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Dikdörtgen 28"/>
          <p:cNvSpPr/>
          <p:nvPr/>
        </p:nvSpPr>
        <p:spPr>
          <a:xfrm>
            <a:off x="0" y="6232023"/>
            <a:ext cx="10043886" cy="370114"/>
          </a:xfrm>
          <a:prstGeom prst="rect">
            <a:avLst/>
          </a:prstGeom>
          <a:solidFill>
            <a:srgbClr val="0052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b="1" dirty="0">
                <a:solidFill>
                  <a:schemeClr val="bg1"/>
                </a:solidFill>
              </a:rPr>
              <a:t>  </a:t>
            </a:r>
            <a:r>
              <a:rPr lang="tr-TR" b="1" dirty="0" smtClean="0">
                <a:solidFill>
                  <a:schemeClr val="bg1"/>
                </a:solidFill>
              </a:rPr>
              <a:t>Osmaniye </a:t>
            </a:r>
            <a:r>
              <a:rPr lang="tr-TR" b="1" dirty="0">
                <a:solidFill>
                  <a:schemeClr val="bg1"/>
                </a:solidFill>
              </a:rPr>
              <a:t>İl </a:t>
            </a:r>
            <a:r>
              <a:rPr lang="tr-TR" b="1" dirty="0" smtClean="0">
                <a:solidFill>
                  <a:schemeClr val="bg1"/>
                </a:solidFill>
              </a:rPr>
              <a:t>Tarım ve Orman </a:t>
            </a:r>
            <a:r>
              <a:rPr lang="tr-TR" b="1" dirty="0">
                <a:solidFill>
                  <a:schemeClr val="bg1"/>
                </a:solidFill>
              </a:rPr>
              <a:t>Müdürlüğü</a:t>
            </a:r>
          </a:p>
        </p:txBody>
      </p:sp>
      <p:sp>
        <p:nvSpPr>
          <p:cNvPr id="12" name="object 3"/>
          <p:cNvSpPr txBox="1">
            <a:spLocks/>
          </p:cNvSpPr>
          <p:nvPr/>
        </p:nvSpPr>
        <p:spPr>
          <a:xfrm>
            <a:off x="296439" y="183566"/>
            <a:ext cx="10306710" cy="443711"/>
          </a:xfrm>
          <a:prstGeom prst="rect">
            <a:avLst/>
          </a:prstGeom>
        </p:spPr>
        <p:txBody>
          <a:bodyPr vert="horz" wrap="square" lIns="0" tIns="12700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algn="l">
              <a:lnSpc>
                <a:spcPct val="100000"/>
              </a:lnSpc>
              <a:spcBef>
                <a:spcPts val="100"/>
              </a:spcBef>
              <a:tabLst>
                <a:tab pos="492125" algn="l"/>
                <a:tab pos="6960234" algn="l"/>
              </a:tabLst>
            </a:pPr>
            <a:r>
              <a:rPr lang="tr-TR" sz="2800" b="1" u="heavy" dirty="0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0052A3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Osmaniye İRAP Eylemleri 1. Dönem İzleme ve Değerlendirme</a:t>
            </a:r>
            <a:endParaRPr lang="tr-TR" sz="28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Dikdörtgen 9">
            <a:extLst>
              <a:ext uri="{FF2B5EF4-FFF2-40B4-BE49-F238E27FC236}">
                <a16:creationId xmlns:a16="http://schemas.microsoft.com/office/drawing/2014/main" id="{D7DED1CE-2B9D-4BAB-AEC7-CAC8A3B34002}"/>
              </a:ext>
            </a:extLst>
          </p:cNvPr>
          <p:cNvSpPr/>
          <p:nvPr/>
        </p:nvSpPr>
        <p:spPr>
          <a:xfrm>
            <a:off x="296439" y="627277"/>
            <a:ext cx="115514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dirty="0" smtClean="0">
                <a:latin typeface="Calibri" panose="020F0502020204030204" pitchFamily="34" charset="0"/>
                <a:cs typeface="Helvetica Light"/>
              </a:rPr>
              <a:t>  </a:t>
            </a:r>
            <a:endParaRPr lang="tr-TR" dirty="0"/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574" y="1799616"/>
            <a:ext cx="5719864" cy="3268495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807" y="1161733"/>
            <a:ext cx="11898385" cy="4952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7397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5"/>
          <p:cNvSpPr/>
          <p:nvPr/>
        </p:nvSpPr>
        <p:spPr>
          <a:xfrm>
            <a:off x="4878889" y="4991114"/>
            <a:ext cx="24342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3600" b="1" dirty="0">
                <a:solidFill>
                  <a:srgbClr val="0052A3"/>
                </a:solidFill>
              </a:rPr>
              <a:t>Arz ederim.</a:t>
            </a:r>
          </a:p>
        </p:txBody>
      </p:sp>
      <p:sp>
        <p:nvSpPr>
          <p:cNvPr id="20" name="Dikdörtgen 19"/>
          <p:cNvSpPr/>
          <p:nvPr/>
        </p:nvSpPr>
        <p:spPr>
          <a:xfrm>
            <a:off x="0" y="6232023"/>
            <a:ext cx="10043886" cy="370114"/>
          </a:xfrm>
          <a:prstGeom prst="rect">
            <a:avLst/>
          </a:prstGeom>
          <a:solidFill>
            <a:srgbClr val="0052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b="1" dirty="0">
                <a:solidFill>
                  <a:schemeClr val="bg1"/>
                </a:solidFill>
              </a:rPr>
              <a:t>  </a:t>
            </a:r>
            <a:r>
              <a:rPr lang="tr-TR" b="1" dirty="0" smtClean="0">
                <a:solidFill>
                  <a:schemeClr val="bg1"/>
                </a:solidFill>
              </a:rPr>
              <a:t>Osmaniye </a:t>
            </a:r>
            <a:r>
              <a:rPr lang="tr-TR" b="1" dirty="0">
                <a:solidFill>
                  <a:schemeClr val="bg1"/>
                </a:solidFill>
              </a:rPr>
              <a:t>İl </a:t>
            </a:r>
            <a:r>
              <a:rPr lang="tr-TR" b="1" dirty="0" smtClean="0">
                <a:solidFill>
                  <a:schemeClr val="bg1"/>
                </a:solidFill>
              </a:rPr>
              <a:t>Tarım ve Orman </a:t>
            </a:r>
            <a:r>
              <a:rPr lang="tr-TR" b="1" dirty="0">
                <a:solidFill>
                  <a:schemeClr val="bg1"/>
                </a:solidFill>
              </a:rPr>
              <a:t>Müdürlüğü</a:t>
            </a: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750197" y="3815111"/>
            <a:ext cx="7303625" cy="46166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tr-TR" sz="1500" b="1" i="0" u="none" strike="noStrike" cap="none" normalizeH="0" baseline="0" dirty="0" smtClean="0">
                <a:ln>
                  <a:noFill/>
                </a:ln>
                <a:solidFill>
                  <a:srgbClr val="E51922"/>
                </a:solidFill>
                <a:effectLst/>
                <a:latin typeface="MyriadPro-Bold"/>
                <a:hlinkClick r:id="rId3"/>
              </a:rPr>
              <a:t>  </a:t>
            </a:r>
            <a:r>
              <a:rPr kumimoji="0" lang="tr-TR" altLang="tr-TR" sz="1500" b="1" i="0" u="none" strike="noStrike" cap="none" normalizeH="0" baseline="0" dirty="0" smtClean="0">
                <a:ln>
                  <a:noFill/>
                </a:ln>
                <a:solidFill>
                  <a:srgbClr val="E51922"/>
                </a:solidFill>
                <a:effectLst/>
                <a:latin typeface="MyriadPro-Bold"/>
                <a:hlinkClick r:id="rId4"/>
              </a:rPr>
              <a:t/>
            </a:r>
            <a:br>
              <a:rPr kumimoji="0" lang="tr-TR" altLang="tr-TR" sz="1500" b="1" i="0" u="none" strike="noStrike" cap="none" normalizeH="0" baseline="0" dirty="0" smtClean="0">
                <a:ln>
                  <a:noFill/>
                </a:ln>
                <a:solidFill>
                  <a:srgbClr val="E51922"/>
                </a:solidFill>
                <a:effectLst/>
                <a:latin typeface="MyriadPro-Bold"/>
                <a:hlinkClick r:id="rId4"/>
              </a:rPr>
            </a:br>
            <a:r>
              <a:rPr kumimoji="0" lang="tr-TR" altLang="tr-TR" sz="1500" b="1" i="0" u="none" strike="noStrike" cap="none" normalizeH="0" baseline="0" dirty="0" smtClean="0">
                <a:ln>
                  <a:noFill/>
                </a:ln>
                <a:solidFill>
                  <a:srgbClr val="E51922"/>
                </a:solidFill>
                <a:effectLst/>
                <a:latin typeface="MyriadPro-Bold"/>
                <a:hlinkClick r:id="rId4"/>
              </a:rPr>
              <a:t>OSMANİYE İL TARIM VE ORMAN MÜDÜRLÜĞÜ</a:t>
            </a:r>
            <a:endParaRPr kumimoji="0" lang="tr-TR" altLang="tr-TR" sz="1500" b="1" i="0" u="none" strike="noStrike" cap="none" normalizeH="0" baseline="0" dirty="0" smtClean="0">
              <a:ln>
                <a:noFill/>
              </a:ln>
              <a:solidFill>
                <a:srgbClr val="E51922"/>
              </a:solidFill>
              <a:effectLst/>
              <a:latin typeface="MyriadPro-Bold"/>
            </a:endParaRPr>
          </a:p>
        </p:txBody>
      </p:sp>
      <p:pic>
        <p:nvPicPr>
          <p:cNvPr id="2050" name="Picture 2" descr="https://www.tarimorman.gov.tr/Style%20Library/TarimUI/img/gthbLogo.png">
            <a:hlinkClick r:id="rId3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8769" y="1487742"/>
            <a:ext cx="2187615" cy="2271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08392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Belge" ma:contentTypeID="0x010100C10655CAD4E89E48A8C5473085C60FA3" ma:contentTypeVersion="1" ma:contentTypeDescription="Yeni belge oluşturun." ma:contentTypeScope="" ma:versionID="1522a1a2089ae74c58a6e9bcfca071ee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9b87698a269e3d8a8d18e3e769e063b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Zamanlama Başlangıç Tarihi" ma:description="Zamanlama Başlangıç Tarihi, Yayımlama özelliği tarafından oluşturulan bir site sütunudur. Bu sütun, bu sayfanın site ziyaretçilerine ilk kez görüntüleneceği tarih ve zamanı belirtmek için kullanılır." ma:internalName="PublishingStartDate">
      <xsd:simpleType>
        <xsd:restriction base="dms:Unknown"/>
      </xsd:simpleType>
    </xsd:element>
    <xsd:element name="PublishingExpirationDate" ma:index="9" nillable="true" ma:displayName="Zamanlama Bitiş Tarihi" ma:description="Zamanlama Bitiş Tarihi, Yayımlama özelliği tarafından oluşturulan bir site sütunudur. Bu sütun, bu sayfanın site ziyaretçilerine artık görüntülenmeyeceği tarih ve zamanı belirtmek için kullanılır.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İçerik Türü"/>
        <xsd:element ref="dc:title" minOccurs="0" maxOccurs="1" ma:index="4" ma:displayName="Başlı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DDAA071B-D0B6-4B21-94C4-AA645A77669A}"/>
</file>

<file path=customXml/itemProps2.xml><?xml version="1.0" encoding="utf-8"?>
<ds:datastoreItem xmlns:ds="http://schemas.openxmlformats.org/officeDocument/2006/customXml" ds:itemID="{8FC71C36-ED3B-417B-A564-FD47F0361BC1}"/>
</file>

<file path=customXml/itemProps3.xml><?xml version="1.0" encoding="utf-8"?>
<ds:datastoreItem xmlns:ds="http://schemas.openxmlformats.org/officeDocument/2006/customXml" ds:itemID="{08C2AC5D-9968-4E45-BB7F-B847BEC6A115}"/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12264</TotalTime>
  <Words>354</Words>
  <Application>Microsoft Office PowerPoint</Application>
  <PresentationFormat>Geniş ekran</PresentationFormat>
  <Paragraphs>83</Paragraphs>
  <Slides>5</Slides>
  <Notes>5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7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5</vt:i4>
      </vt:variant>
    </vt:vector>
  </HeadingPairs>
  <TitlesOfParts>
    <vt:vector size="13" baseType="lpstr">
      <vt:lpstr>Arial</vt:lpstr>
      <vt:lpstr>Calibri</vt:lpstr>
      <vt:lpstr>Calibri Light</vt:lpstr>
      <vt:lpstr>Helvetica Light</vt:lpstr>
      <vt:lpstr>MyriadPro-Bold</vt:lpstr>
      <vt:lpstr>Times New Roman</vt:lpstr>
      <vt:lpstr>Wingdings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Hakan Benli</dc:creator>
  <cp:lastModifiedBy>Veli TEMİZ</cp:lastModifiedBy>
  <cp:revision>912</cp:revision>
  <cp:lastPrinted>2021-02-16T11:11:26Z</cp:lastPrinted>
  <dcterms:created xsi:type="dcterms:W3CDTF">2016-08-10T08:24:00Z</dcterms:created>
  <dcterms:modified xsi:type="dcterms:W3CDTF">2022-08-03T12:18:34Z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0x010100C10655CAD4E89E48A8C5473085C60FA3</vt:lpwstr>
  </property>
</Properties>
</file>